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64" r:id="rId6"/>
    <p:sldId id="273" r:id="rId7"/>
    <p:sldId id="258" r:id="rId8"/>
    <p:sldId id="262" r:id="rId9"/>
    <p:sldId id="263" r:id="rId10"/>
    <p:sldId id="265" r:id="rId11"/>
    <p:sldId id="260"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0704" autoAdjust="0"/>
  </p:normalViewPr>
  <p:slideViewPr>
    <p:cSldViewPr snapToGrid="0">
      <p:cViewPr varScale="1">
        <p:scale>
          <a:sx n="122" d="100"/>
          <a:sy n="122" d="100"/>
        </p:scale>
        <p:origin x="232" y="30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6/13/23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6/13/23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2765439" y="4244268"/>
            <a:ext cx="6661120" cy="1122202"/>
          </a:xfrm>
        </p:spPr>
        <p:txBody>
          <a:bodyPr/>
          <a:lstStyle/>
          <a:p>
            <a:pPr algn="ctr"/>
            <a:r>
              <a:rPr lang="en-US" b="1" dirty="0"/>
              <a:t>Scheduling and deadlock visualization</a:t>
            </a:r>
            <a:endParaRPr lang="en-US" sz="3600" b="1" dirty="0"/>
          </a:p>
        </p:txBody>
      </p:sp>
      <p:sp>
        <p:nvSpPr>
          <p:cNvPr id="5" name="Subtitle 4">
            <a:extLst>
              <a:ext uri="{FF2B5EF4-FFF2-40B4-BE49-F238E27FC236}">
                <a16:creationId xmlns:a16="http://schemas.microsoft.com/office/drawing/2014/main" id="{7048D1AC-21AE-D0FB-71A4-EEDBE26DB419}"/>
              </a:ext>
            </a:extLst>
          </p:cNvPr>
          <p:cNvSpPr>
            <a:spLocks noGrp="1"/>
          </p:cNvSpPr>
          <p:nvPr>
            <p:ph type="subTitle" idx="1"/>
          </p:nvPr>
        </p:nvSpPr>
        <p:spPr>
          <a:xfrm>
            <a:off x="3922020" y="5476979"/>
            <a:ext cx="5504539" cy="459587"/>
          </a:xfrm>
        </p:spPr>
        <p:txBody>
          <a:bodyPr>
            <a:normAutofit/>
          </a:bodyPr>
          <a:lstStyle/>
          <a:p>
            <a:r>
              <a:rPr lang="en-US" sz="1800" dirty="0"/>
              <a:t>“</a:t>
            </a:r>
            <a:r>
              <a:rPr lang="en-US" sz="2000" dirty="0"/>
              <a:t>To Calculate the process in a easy </a:t>
            </a:r>
            <a:r>
              <a:rPr lang="en-US" sz="2000" dirty="0" err="1"/>
              <a:t>peasy</a:t>
            </a:r>
            <a:r>
              <a:rPr lang="en-US" sz="2000" dirty="0"/>
              <a:t> way </a:t>
            </a:r>
            <a:r>
              <a:rPr lang="en-US" sz="1800" dirty="0"/>
              <a:t>”</a:t>
            </a:r>
          </a:p>
        </p:txBody>
      </p:sp>
      <p:pic>
        <p:nvPicPr>
          <p:cNvPr id="6" name="Picture 5">
            <a:extLst>
              <a:ext uri="{FF2B5EF4-FFF2-40B4-BE49-F238E27FC236}">
                <a16:creationId xmlns:a16="http://schemas.microsoft.com/office/drawing/2014/main" id="{BEC6576E-0410-99AD-C93A-2D57C52F1ECD}"/>
              </a:ext>
            </a:extLst>
          </p:cNvPr>
          <p:cNvPicPr>
            <a:picLocks noChangeAspect="1"/>
          </p:cNvPicPr>
          <p:nvPr/>
        </p:nvPicPr>
        <p:blipFill>
          <a:blip r:embed="rId2"/>
          <a:stretch>
            <a:fillRect/>
          </a:stretch>
        </p:blipFill>
        <p:spPr>
          <a:xfrm>
            <a:off x="3568510" y="1182690"/>
            <a:ext cx="5054979" cy="2841158"/>
          </a:xfrm>
          <a:prstGeom prst="rect">
            <a:avLst/>
          </a:prstGeom>
        </p:spPr>
      </p:pic>
      <p:sp>
        <p:nvSpPr>
          <p:cNvPr id="7" name="TextBox 6">
            <a:extLst>
              <a:ext uri="{FF2B5EF4-FFF2-40B4-BE49-F238E27FC236}">
                <a16:creationId xmlns:a16="http://schemas.microsoft.com/office/drawing/2014/main" id="{FCC68EBF-9407-07D1-D4C5-B0603FF9CCC9}"/>
              </a:ext>
            </a:extLst>
          </p:cNvPr>
          <p:cNvSpPr txBox="1"/>
          <p:nvPr/>
        </p:nvSpPr>
        <p:spPr>
          <a:xfrm>
            <a:off x="3809825" y="613303"/>
            <a:ext cx="4572347" cy="1138773"/>
          </a:xfrm>
          <a:prstGeom prst="rect">
            <a:avLst/>
          </a:prstGeom>
          <a:noFill/>
        </p:spPr>
        <p:txBody>
          <a:bodyPr wrap="square" rtlCol="0">
            <a:spAutoFit/>
          </a:bodyPr>
          <a:lstStyle/>
          <a:p>
            <a:pPr marL="0" marR="0" algn="ctr">
              <a:spcBef>
                <a:spcPts val="0"/>
              </a:spcBef>
              <a:spcAft>
                <a:spcPts val="0"/>
              </a:spcAft>
            </a:pPr>
            <a:r>
              <a:rPr lang="en-US" sz="3200" dirty="0">
                <a:effectLst/>
                <a:latin typeface="Cooper Black" panose="0208090404030B020404" pitchFamily="18" charset="0"/>
                <a:ea typeface="Times New Roman" panose="02020603050405020304" pitchFamily="18" charset="0"/>
              </a:rPr>
              <a:t>AKATSUKI</a:t>
            </a:r>
            <a:endParaRPr lang="en-US" sz="32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endParaRPr lang="en-US" dirty="0"/>
          </a:p>
        </p:txBody>
      </p: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3903466" y="970370"/>
            <a:ext cx="4385068" cy="460045"/>
          </a:xfrm>
          <a:solidFill>
            <a:srgbClr val="C00000"/>
          </a:solidFill>
        </p:spPr>
        <p:txBody>
          <a:bodyPr>
            <a:normAutofit fontScale="90000"/>
          </a:bodyPr>
          <a:lstStyle/>
          <a:p>
            <a:r>
              <a:rPr lang="en-US" sz="3600" b="1" dirty="0">
                <a:solidFill>
                  <a:schemeClr val="bg1"/>
                </a:solidFill>
              </a:rPr>
              <a:t>MEET OUR TEAM</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542503" y="4900398"/>
            <a:ext cx="2872378" cy="363710"/>
          </a:xfrm>
        </p:spPr>
        <p:txBody>
          <a:bodyPr/>
          <a:lstStyle/>
          <a:p>
            <a:r>
              <a:rPr lang="en-US" sz="1800" b="1" dirty="0"/>
              <a:t>SYED MOHIUZZAMAN</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973703" y="5276599"/>
            <a:ext cx="1845511" cy="343061"/>
          </a:xfrm>
        </p:spPr>
        <p:txBody>
          <a:bodyPr/>
          <a:lstStyle/>
          <a:p>
            <a:r>
              <a:rPr lang="en-US" sz="2000" dirty="0"/>
              <a:t>C201070</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4538354" y="4946270"/>
            <a:ext cx="3115290" cy="317838"/>
          </a:xfrm>
        </p:spPr>
        <p:txBody>
          <a:bodyPr/>
          <a:lstStyle/>
          <a:p>
            <a:r>
              <a:rPr lang="en-US" sz="2000" b="1" dirty="0"/>
              <a:t>PRANAB BARUA ARTHI</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5162806" y="5427585"/>
            <a:ext cx="1855949" cy="343061"/>
          </a:xfrm>
        </p:spPr>
        <p:txBody>
          <a:bodyPr/>
          <a:lstStyle/>
          <a:p>
            <a:r>
              <a:rPr lang="en-US" sz="2000" dirty="0"/>
              <a:t>C201073</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8287698" y="4933658"/>
            <a:ext cx="2317707" cy="343061"/>
          </a:xfrm>
        </p:spPr>
        <p:txBody>
          <a:bodyPr/>
          <a:lstStyle/>
          <a:p>
            <a:r>
              <a:rPr lang="en-US" sz="2000" b="1" dirty="0"/>
              <a:t>AYAT ULLAH</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8372788" y="5301943"/>
            <a:ext cx="1845511" cy="343061"/>
          </a:xfrm>
        </p:spPr>
        <p:txBody>
          <a:bodyPr/>
          <a:lstStyle/>
          <a:p>
            <a:r>
              <a:rPr lang="en-US" sz="2000" dirty="0"/>
              <a:t>C201050</a:t>
            </a:r>
          </a:p>
        </p:txBody>
      </p:sp>
      <p:pic>
        <p:nvPicPr>
          <p:cNvPr id="22" name="Picture Placeholder 21">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a:blip r:embed="rId2"/>
          <a:srcRect/>
          <a:stretch/>
        </p:blipFill>
        <p:spPr>
          <a:xfrm>
            <a:off x="8287698" y="2886072"/>
            <a:ext cx="1845511" cy="1845511"/>
          </a:xfrm>
        </p:spPr>
      </p:pic>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5" name="Picture Placeholder 14">
            <a:extLst>
              <a:ext uri="{FF2B5EF4-FFF2-40B4-BE49-F238E27FC236}">
                <a16:creationId xmlns:a16="http://schemas.microsoft.com/office/drawing/2014/main" id="{CA8E7B1B-3823-CE11-6E7E-53E493F2006A}"/>
              </a:ext>
            </a:extLst>
          </p:cNvPr>
          <p:cNvPicPr>
            <a:picLocks noGrp="1" noChangeAspect="1"/>
          </p:cNvPicPr>
          <p:nvPr>
            <p:ph type="pic" sz="quarter" idx="14"/>
          </p:nvPr>
        </p:nvPicPr>
        <p:blipFill>
          <a:blip r:embed="rId3"/>
          <a:srcRect t="16638" b="16638"/>
          <a:stretch>
            <a:fillRect/>
          </a:stretch>
        </p:blipFill>
        <p:spPr>
          <a:xfrm>
            <a:off x="2058791" y="2885320"/>
            <a:ext cx="1844675" cy="1846263"/>
          </a:xfrm>
        </p:spPr>
      </p:pic>
      <p:pic>
        <p:nvPicPr>
          <p:cNvPr id="26" name="Picture Placeholder 25">
            <a:extLst>
              <a:ext uri="{FF2B5EF4-FFF2-40B4-BE49-F238E27FC236}">
                <a16:creationId xmlns:a16="http://schemas.microsoft.com/office/drawing/2014/main" id="{300FFE56-2A2D-F5F1-FCAA-58A5783667D9}"/>
              </a:ext>
            </a:extLst>
          </p:cNvPr>
          <p:cNvPicPr>
            <a:picLocks noGrp="1" noChangeAspect="1"/>
          </p:cNvPicPr>
          <p:nvPr>
            <p:ph type="pic" sz="quarter" idx="15"/>
          </p:nvPr>
        </p:nvPicPr>
        <p:blipFill>
          <a:blip r:embed="rId4"/>
          <a:srcRect l="43" r="43"/>
          <a:stretch>
            <a:fillRect/>
          </a:stretch>
        </p:blipFill>
        <p:spPr>
          <a:xfrm>
            <a:off x="5173244" y="2886072"/>
            <a:ext cx="1845511" cy="1845511"/>
          </a:xfrm>
        </p:spPr>
      </p:pic>
    </p:spTree>
    <p:extLst>
      <p:ext uri="{BB962C8B-B14F-4D97-AF65-F5344CB8AC3E}">
        <p14:creationId xmlns:p14="http://schemas.microsoft.com/office/powerpoint/2010/main" val="261930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8" dur="500"/>
                                        <p:tgtEl>
                                          <p:spTgt spid="11">
                                            <p:txEl>
                                              <p:pRg st="0" end="0"/>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6" dur="500"/>
                                        <p:tgtEl>
                                          <p:spTgt spid="8">
                                            <p:txEl>
                                              <p:pRg st="0" end="0"/>
                                            </p:tx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29" dur="500"/>
                                        <p:tgtEl>
                                          <p:spTgt spid="12">
                                            <p:txEl>
                                              <p:pRg st="0" end="0"/>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randombar(horizont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37" dur="500"/>
                                        <p:tgtEl>
                                          <p:spTgt spid="9">
                                            <p:txEl>
                                              <p:pRg st="0" end="0"/>
                                            </p:tx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40" dur="500"/>
                                        <p:tgtEl>
                                          <p:spTgt spid="13">
                                            <p:txEl>
                                              <p:pRg st="0" end="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11" grpId="0" build="p"/>
      <p:bldP spid="8" grpId="0" build="p"/>
      <p:bldP spid="12" grpId="0" build="p"/>
      <p:bldP spid="9" grpId="0" build="p"/>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4165439" y="216060"/>
            <a:ext cx="4034304" cy="299573"/>
          </a:xfrm>
          <a:solidFill>
            <a:srgbClr val="C00000"/>
          </a:solidFill>
        </p:spPr>
        <p:txBody>
          <a:bodyPr>
            <a:normAutofit fontScale="90000"/>
          </a:bodyPr>
          <a:lstStyle/>
          <a:p>
            <a:r>
              <a:rPr lang="en-US" sz="3600" b="1" dirty="0"/>
              <a:t>GOALS OF PROJECT</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3</a:t>
            </a:fld>
            <a:endParaRPr lang="en-US" dirty="0"/>
          </a:p>
        </p:txBody>
      </p:sp>
      <p:sp>
        <p:nvSpPr>
          <p:cNvPr id="18" name="TextBox 17">
            <a:extLst>
              <a:ext uri="{FF2B5EF4-FFF2-40B4-BE49-F238E27FC236}">
                <a16:creationId xmlns:a16="http://schemas.microsoft.com/office/drawing/2014/main" id="{EF4CDB09-A890-825E-38FA-2D5328C01705}"/>
              </a:ext>
            </a:extLst>
          </p:cNvPr>
          <p:cNvSpPr txBox="1"/>
          <p:nvPr/>
        </p:nvSpPr>
        <p:spPr>
          <a:xfrm>
            <a:off x="623454" y="1025236"/>
            <a:ext cx="3452359" cy="3929904"/>
          </a:xfrm>
          <a:prstGeom prst="rect">
            <a:avLst/>
          </a:prstGeom>
          <a:effectLst>
            <a:reflection blurRad="6350" stA="50000" endA="300" endPos="38500" dist="50800" dir="5400000" sy="-100000" algn="bl" rotWithShape="0"/>
          </a:effectLst>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sp>
        <p:nvSpPr>
          <p:cNvPr id="25" name="TextBox 24">
            <a:extLst>
              <a:ext uri="{FF2B5EF4-FFF2-40B4-BE49-F238E27FC236}">
                <a16:creationId xmlns:a16="http://schemas.microsoft.com/office/drawing/2014/main" id="{2883D6C8-66C3-862B-309A-ACFD09E27341}"/>
              </a:ext>
            </a:extLst>
          </p:cNvPr>
          <p:cNvSpPr txBox="1"/>
          <p:nvPr/>
        </p:nvSpPr>
        <p:spPr>
          <a:xfrm>
            <a:off x="789486" y="2086823"/>
            <a:ext cx="3150336" cy="1323439"/>
          </a:xfrm>
          <a:prstGeom prst="rect">
            <a:avLst/>
          </a:prstGeom>
          <a:noFill/>
        </p:spPr>
        <p:txBody>
          <a:bodyPr wrap="square" rtlCol="0">
            <a:spAutoFit/>
          </a:bodyPr>
          <a:lstStyle/>
          <a:p>
            <a:pPr algn="just"/>
            <a:r>
              <a:rPr lang="en-US" sz="2000" b="1" dirty="0"/>
              <a:t>To visualize and determine the Deadlock situation using Banker’s algorithm in operating system. </a:t>
            </a:r>
            <a:endParaRPr lang="en-US" sz="1600" dirty="0"/>
          </a:p>
        </p:txBody>
      </p:sp>
      <p:sp>
        <p:nvSpPr>
          <p:cNvPr id="3" name="TextBox 2">
            <a:extLst>
              <a:ext uri="{FF2B5EF4-FFF2-40B4-BE49-F238E27FC236}">
                <a16:creationId xmlns:a16="http://schemas.microsoft.com/office/drawing/2014/main" id="{5C7EDB02-8229-5AC8-370F-72B386F8236B}"/>
              </a:ext>
            </a:extLst>
          </p:cNvPr>
          <p:cNvSpPr txBox="1"/>
          <p:nvPr/>
        </p:nvSpPr>
        <p:spPr>
          <a:xfrm>
            <a:off x="4369820" y="1025236"/>
            <a:ext cx="3452359" cy="3929904"/>
          </a:xfrm>
          <a:prstGeom prst="rect">
            <a:avLst/>
          </a:prstGeom>
          <a:effectLst>
            <a:reflection blurRad="6350" stA="50000" endA="300" endPos="38500" dist="50800" dir="5400000" sy="-100000" algn="bl" rotWithShape="0"/>
          </a:effectLst>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sp>
        <p:nvSpPr>
          <p:cNvPr id="4" name="TextBox 3">
            <a:extLst>
              <a:ext uri="{FF2B5EF4-FFF2-40B4-BE49-F238E27FC236}">
                <a16:creationId xmlns:a16="http://schemas.microsoft.com/office/drawing/2014/main" id="{DA02374D-6659-F76F-064C-7F80D0606CC5}"/>
              </a:ext>
            </a:extLst>
          </p:cNvPr>
          <p:cNvSpPr txBox="1"/>
          <p:nvPr/>
        </p:nvSpPr>
        <p:spPr>
          <a:xfrm>
            <a:off x="4369820" y="2105561"/>
            <a:ext cx="3120294" cy="1323439"/>
          </a:xfrm>
          <a:prstGeom prst="rect">
            <a:avLst/>
          </a:prstGeom>
          <a:noFill/>
        </p:spPr>
        <p:txBody>
          <a:bodyPr wrap="square" numCol="1" rtlCol="0">
            <a:spAutoFit/>
          </a:bodyPr>
          <a:lstStyle/>
          <a:p>
            <a:pPr algn="just"/>
            <a:r>
              <a:rPr lang="en-US" sz="2000" b="1" dirty="0"/>
              <a:t>To visualize the Round Robin algorithm and understand its context switching nature.</a:t>
            </a:r>
            <a:endParaRPr lang="en-US" sz="2000" dirty="0"/>
          </a:p>
        </p:txBody>
      </p:sp>
      <p:sp>
        <p:nvSpPr>
          <p:cNvPr id="5" name="TextBox 4">
            <a:extLst>
              <a:ext uri="{FF2B5EF4-FFF2-40B4-BE49-F238E27FC236}">
                <a16:creationId xmlns:a16="http://schemas.microsoft.com/office/drawing/2014/main" id="{8C635888-6BBA-5517-ECFD-0CCA22A8FE90}"/>
              </a:ext>
            </a:extLst>
          </p:cNvPr>
          <p:cNvSpPr txBox="1"/>
          <p:nvPr/>
        </p:nvSpPr>
        <p:spPr>
          <a:xfrm>
            <a:off x="8116186" y="1002382"/>
            <a:ext cx="3452359" cy="3929904"/>
          </a:xfrm>
          <a:prstGeom prst="rect">
            <a:avLst/>
          </a:prstGeom>
          <a:effectLst>
            <a:reflection blurRad="6350" stA="50000" endA="300" endPos="38500" dist="50800" dir="5400000" sy="-100000" algn="bl" rotWithShape="0"/>
          </a:effectLst>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sp>
        <p:nvSpPr>
          <p:cNvPr id="7" name="TextBox 6">
            <a:extLst>
              <a:ext uri="{FF2B5EF4-FFF2-40B4-BE49-F238E27FC236}">
                <a16:creationId xmlns:a16="http://schemas.microsoft.com/office/drawing/2014/main" id="{F08614AE-694C-E9A2-553B-22EB849A859E}"/>
              </a:ext>
            </a:extLst>
          </p:cNvPr>
          <p:cNvSpPr txBox="1"/>
          <p:nvPr/>
        </p:nvSpPr>
        <p:spPr>
          <a:xfrm>
            <a:off x="8282218" y="2240710"/>
            <a:ext cx="3120294" cy="1015663"/>
          </a:xfrm>
          <a:prstGeom prst="rect">
            <a:avLst/>
          </a:prstGeom>
          <a:noFill/>
        </p:spPr>
        <p:txBody>
          <a:bodyPr wrap="square" rtlCol="0">
            <a:spAutoFit/>
          </a:bodyPr>
          <a:lstStyle/>
          <a:p>
            <a:pPr algn="just"/>
            <a:r>
              <a:rPr lang="en-US" sz="2000" b="1" dirty="0"/>
              <a:t>To understand the basic First Come First Serve (FCFS) scheduling. </a:t>
            </a:r>
            <a:endParaRPr lang="en-US" sz="1600" b="1" dirty="0"/>
          </a:p>
        </p:txBody>
      </p:sp>
    </p:spTree>
    <p:extLst>
      <p:ext uri="{BB962C8B-B14F-4D97-AF65-F5344CB8AC3E}">
        <p14:creationId xmlns:p14="http://schemas.microsoft.com/office/powerpoint/2010/main" val="196862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randombar(horizontal)">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3"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464474" y="323257"/>
            <a:ext cx="11256818" cy="464938"/>
          </a:xfrm>
          <a:solidFill>
            <a:srgbClr val="C00000"/>
          </a:solidFill>
        </p:spPr>
        <p:txBody>
          <a:bodyPr>
            <a:normAutofit fontScale="90000"/>
          </a:bodyPr>
          <a:lstStyle/>
          <a:p>
            <a:pPr algn="ctr"/>
            <a:r>
              <a:rPr lang="en-US" b="1" dirty="0">
                <a:solidFill>
                  <a:schemeClr val="bg1"/>
                </a:solidFill>
              </a:rPr>
              <a:t>Project Related Software &amp; languages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
        <p:nvSpPr>
          <p:cNvPr id="12" name="TextBox 11">
            <a:extLst>
              <a:ext uri="{FF2B5EF4-FFF2-40B4-BE49-F238E27FC236}">
                <a16:creationId xmlns:a16="http://schemas.microsoft.com/office/drawing/2014/main" id="{8D63406C-4606-1FAC-DB5E-EF753F808212}"/>
              </a:ext>
            </a:extLst>
          </p:cNvPr>
          <p:cNvSpPr txBox="1"/>
          <p:nvPr/>
        </p:nvSpPr>
        <p:spPr>
          <a:xfrm>
            <a:off x="806163" y="3559206"/>
            <a:ext cx="1967346" cy="400110"/>
          </a:xfrm>
          <a:prstGeom prst="rect">
            <a:avLst/>
          </a:prstGeom>
          <a:noFill/>
        </p:spPr>
        <p:txBody>
          <a:bodyPr wrap="square" rtlCol="0">
            <a:spAutoFit/>
          </a:bodyPr>
          <a:lstStyle/>
          <a:p>
            <a:pPr algn="ctr"/>
            <a:r>
              <a:rPr lang="en-US" sz="2000" b="1" dirty="0"/>
              <a:t>HTML</a:t>
            </a:r>
          </a:p>
        </p:txBody>
      </p:sp>
      <p:sp>
        <p:nvSpPr>
          <p:cNvPr id="14" name="TextBox 13">
            <a:extLst>
              <a:ext uri="{FF2B5EF4-FFF2-40B4-BE49-F238E27FC236}">
                <a16:creationId xmlns:a16="http://schemas.microsoft.com/office/drawing/2014/main" id="{9F203D8A-60F4-81C5-8DFC-B8B2BE110539}"/>
              </a:ext>
            </a:extLst>
          </p:cNvPr>
          <p:cNvSpPr txBox="1"/>
          <p:nvPr/>
        </p:nvSpPr>
        <p:spPr>
          <a:xfrm>
            <a:off x="8998526" y="3553580"/>
            <a:ext cx="1967346" cy="369332"/>
          </a:xfrm>
          <a:prstGeom prst="rect">
            <a:avLst/>
          </a:prstGeom>
          <a:noFill/>
        </p:spPr>
        <p:txBody>
          <a:bodyPr wrap="square" rtlCol="0">
            <a:spAutoFit/>
          </a:bodyPr>
          <a:lstStyle/>
          <a:p>
            <a:pPr algn="ctr"/>
            <a:r>
              <a:rPr lang="en-US" b="1" dirty="0"/>
              <a:t>Java Script</a:t>
            </a:r>
          </a:p>
        </p:txBody>
      </p:sp>
      <p:sp>
        <p:nvSpPr>
          <p:cNvPr id="16" name="TextBox 15">
            <a:extLst>
              <a:ext uri="{FF2B5EF4-FFF2-40B4-BE49-F238E27FC236}">
                <a16:creationId xmlns:a16="http://schemas.microsoft.com/office/drawing/2014/main" id="{FEFB6594-81A4-A1A3-FB68-B5E10B5D15C7}"/>
              </a:ext>
            </a:extLst>
          </p:cNvPr>
          <p:cNvSpPr txBox="1"/>
          <p:nvPr/>
        </p:nvSpPr>
        <p:spPr>
          <a:xfrm>
            <a:off x="4984519" y="3553580"/>
            <a:ext cx="2216727" cy="369332"/>
          </a:xfrm>
          <a:prstGeom prst="rect">
            <a:avLst/>
          </a:prstGeom>
          <a:noFill/>
        </p:spPr>
        <p:txBody>
          <a:bodyPr wrap="square" rtlCol="0">
            <a:spAutoFit/>
          </a:bodyPr>
          <a:lstStyle/>
          <a:p>
            <a:pPr algn="ctr"/>
            <a:r>
              <a:rPr lang="en-US" b="1" dirty="0"/>
              <a:t>CSS</a:t>
            </a:r>
          </a:p>
        </p:txBody>
      </p:sp>
      <p:sp>
        <p:nvSpPr>
          <p:cNvPr id="21" name="TextBox 20">
            <a:extLst>
              <a:ext uri="{FF2B5EF4-FFF2-40B4-BE49-F238E27FC236}">
                <a16:creationId xmlns:a16="http://schemas.microsoft.com/office/drawing/2014/main" id="{D7A28A46-A069-8338-591A-1E435C6F0D7C}"/>
              </a:ext>
            </a:extLst>
          </p:cNvPr>
          <p:cNvSpPr txBox="1"/>
          <p:nvPr/>
        </p:nvSpPr>
        <p:spPr>
          <a:xfrm>
            <a:off x="2841394" y="6176413"/>
            <a:ext cx="2078182" cy="369332"/>
          </a:xfrm>
          <a:prstGeom prst="rect">
            <a:avLst/>
          </a:prstGeom>
          <a:noFill/>
        </p:spPr>
        <p:txBody>
          <a:bodyPr wrap="square" rtlCol="0">
            <a:spAutoFit/>
          </a:bodyPr>
          <a:lstStyle/>
          <a:p>
            <a:pPr algn="ctr"/>
            <a:r>
              <a:rPr lang="en-US" b="1" dirty="0"/>
              <a:t> Visual Studio</a:t>
            </a:r>
          </a:p>
        </p:txBody>
      </p:sp>
      <p:sp>
        <p:nvSpPr>
          <p:cNvPr id="28" name="TextBox 27">
            <a:extLst>
              <a:ext uri="{FF2B5EF4-FFF2-40B4-BE49-F238E27FC236}">
                <a16:creationId xmlns:a16="http://schemas.microsoft.com/office/drawing/2014/main" id="{56F95DAD-572F-9226-11D6-6C52F22B18EE}"/>
              </a:ext>
            </a:extLst>
          </p:cNvPr>
          <p:cNvSpPr txBox="1"/>
          <p:nvPr/>
        </p:nvSpPr>
        <p:spPr>
          <a:xfrm>
            <a:off x="6657974" y="6176413"/>
            <a:ext cx="2362200" cy="369332"/>
          </a:xfrm>
          <a:prstGeom prst="rect">
            <a:avLst/>
          </a:prstGeom>
          <a:noFill/>
        </p:spPr>
        <p:txBody>
          <a:bodyPr wrap="square" rtlCol="0">
            <a:spAutoFit/>
          </a:bodyPr>
          <a:lstStyle/>
          <a:p>
            <a:pPr algn="ctr"/>
            <a:r>
              <a:rPr lang="en-US" b="1" dirty="0" err="1"/>
              <a:t>Github</a:t>
            </a:r>
            <a:endParaRPr lang="en-US" b="1" dirty="0"/>
          </a:p>
        </p:txBody>
      </p:sp>
      <p:pic>
        <p:nvPicPr>
          <p:cNvPr id="4" name="Picture 3">
            <a:extLst>
              <a:ext uri="{FF2B5EF4-FFF2-40B4-BE49-F238E27FC236}">
                <a16:creationId xmlns:a16="http://schemas.microsoft.com/office/drawing/2014/main" id="{922AEA70-4E01-C941-D081-A5244BC666D6}"/>
              </a:ext>
            </a:extLst>
          </p:cNvPr>
          <p:cNvPicPr>
            <a:picLocks noChangeAspect="1"/>
          </p:cNvPicPr>
          <p:nvPr/>
        </p:nvPicPr>
        <p:blipFill>
          <a:blip r:embed="rId2"/>
          <a:stretch>
            <a:fillRect/>
          </a:stretch>
        </p:blipFill>
        <p:spPr>
          <a:xfrm>
            <a:off x="729993" y="1198235"/>
            <a:ext cx="2119686" cy="2119686"/>
          </a:xfrm>
          <a:prstGeom prst="rect">
            <a:avLst/>
          </a:prstGeom>
        </p:spPr>
      </p:pic>
      <p:pic>
        <p:nvPicPr>
          <p:cNvPr id="7" name="Picture 6">
            <a:extLst>
              <a:ext uri="{FF2B5EF4-FFF2-40B4-BE49-F238E27FC236}">
                <a16:creationId xmlns:a16="http://schemas.microsoft.com/office/drawing/2014/main" id="{33656D79-AFFE-4D44-F8A1-8C24037D913A}"/>
              </a:ext>
            </a:extLst>
          </p:cNvPr>
          <p:cNvPicPr>
            <a:picLocks noChangeAspect="1"/>
          </p:cNvPicPr>
          <p:nvPr/>
        </p:nvPicPr>
        <p:blipFill>
          <a:blip r:embed="rId3"/>
          <a:stretch>
            <a:fillRect/>
          </a:stretch>
        </p:blipFill>
        <p:spPr>
          <a:xfrm>
            <a:off x="5334481" y="1178033"/>
            <a:ext cx="1505195" cy="2126387"/>
          </a:xfrm>
          <a:prstGeom prst="rect">
            <a:avLst/>
          </a:prstGeom>
        </p:spPr>
      </p:pic>
      <p:pic>
        <p:nvPicPr>
          <p:cNvPr id="9" name="Picture 8">
            <a:extLst>
              <a:ext uri="{FF2B5EF4-FFF2-40B4-BE49-F238E27FC236}">
                <a16:creationId xmlns:a16="http://schemas.microsoft.com/office/drawing/2014/main" id="{623CC1EE-EFCA-E25A-224F-5C225E064C9C}"/>
              </a:ext>
            </a:extLst>
          </p:cNvPr>
          <p:cNvPicPr>
            <a:picLocks noChangeAspect="1"/>
          </p:cNvPicPr>
          <p:nvPr/>
        </p:nvPicPr>
        <p:blipFill>
          <a:blip r:embed="rId4"/>
          <a:stretch>
            <a:fillRect/>
          </a:stretch>
        </p:blipFill>
        <p:spPr>
          <a:xfrm>
            <a:off x="8910637" y="1236019"/>
            <a:ext cx="2143125" cy="2143125"/>
          </a:xfrm>
          <a:prstGeom prst="rect">
            <a:avLst/>
          </a:prstGeom>
        </p:spPr>
      </p:pic>
      <p:pic>
        <p:nvPicPr>
          <p:cNvPr id="17" name="Picture 16">
            <a:extLst>
              <a:ext uri="{FF2B5EF4-FFF2-40B4-BE49-F238E27FC236}">
                <a16:creationId xmlns:a16="http://schemas.microsoft.com/office/drawing/2014/main" id="{5D4FCC05-7048-3CD4-9E93-7B9CF162DBAF}"/>
              </a:ext>
            </a:extLst>
          </p:cNvPr>
          <p:cNvPicPr>
            <a:picLocks noChangeAspect="1"/>
          </p:cNvPicPr>
          <p:nvPr/>
        </p:nvPicPr>
        <p:blipFill>
          <a:blip r:embed="rId5"/>
          <a:stretch>
            <a:fillRect/>
          </a:stretch>
        </p:blipFill>
        <p:spPr>
          <a:xfrm>
            <a:off x="2841394" y="4016019"/>
            <a:ext cx="2143125" cy="2143125"/>
          </a:xfrm>
          <a:prstGeom prst="rect">
            <a:avLst/>
          </a:prstGeom>
        </p:spPr>
      </p:pic>
      <p:pic>
        <p:nvPicPr>
          <p:cNvPr id="29" name="Picture 28">
            <a:extLst>
              <a:ext uri="{FF2B5EF4-FFF2-40B4-BE49-F238E27FC236}">
                <a16:creationId xmlns:a16="http://schemas.microsoft.com/office/drawing/2014/main" id="{2A5ED785-9327-A458-7F1E-191F14DAC0DA}"/>
              </a:ext>
            </a:extLst>
          </p:cNvPr>
          <p:cNvPicPr>
            <a:picLocks noChangeAspect="1"/>
          </p:cNvPicPr>
          <p:nvPr/>
        </p:nvPicPr>
        <p:blipFill>
          <a:blip r:embed="rId6"/>
          <a:stretch>
            <a:fillRect/>
          </a:stretch>
        </p:blipFill>
        <p:spPr>
          <a:xfrm>
            <a:off x="6767512" y="4033288"/>
            <a:ext cx="2143125" cy="2143125"/>
          </a:xfrm>
          <a:prstGeom prst="rect">
            <a:avLst/>
          </a:prstGeom>
        </p:spPr>
      </p:pic>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21"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alpha val="8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48334-FF24-15B2-6BFE-06AADD423DC9}"/>
              </a:ext>
            </a:extLst>
          </p:cNvPr>
          <p:cNvPicPr>
            <a:picLocks noChangeAspect="1"/>
          </p:cNvPicPr>
          <p:nvPr/>
        </p:nvPicPr>
        <p:blipFill>
          <a:blip r:embed="rId2"/>
          <a:srcRect/>
          <a:stretch/>
        </p:blipFill>
        <p:spPr>
          <a:xfrm>
            <a:off x="2122312" y="1540757"/>
            <a:ext cx="8962920" cy="4932443"/>
          </a:xfrm>
          <a:prstGeom prst="rect">
            <a:avLst/>
          </a:prstGeom>
        </p:spPr>
      </p:pic>
      <p:sp>
        <p:nvSpPr>
          <p:cNvPr id="10" name="TextBox 9">
            <a:extLst>
              <a:ext uri="{FF2B5EF4-FFF2-40B4-BE49-F238E27FC236}">
                <a16:creationId xmlns:a16="http://schemas.microsoft.com/office/drawing/2014/main" id="{E691517C-3BEB-2096-8948-8E308D0CE1B3}"/>
              </a:ext>
            </a:extLst>
          </p:cNvPr>
          <p:cNvSpPr txBox="1"/>
          <p:nvPr/>
        </p:nvSpPr>
        <p:spPr>
          <a:xfrm>
            <a:off x="6836744" y="806333"/>
            <a:ext cx="2770099" cy="523220"/>
          </a:xfrm>
          <a:prstGeom prst="rect">
            <a:avLst/>
          </a:prstGeom>
          <a:solidFill>
            <a:srgbClr val="C00000"/>
          </a:solidFill>
        </p:spPr>
        <p:txBody>
          <a:bodyPr wrap="square" rtlCol="0">
            <a:spAutoFit/>
          </a:bodyPr>
          <a:lstStyle/>
          <a:p>
            <a:pPr algn="ctr"/>
            <a:r>
              <a:rPr lang="en-US" sz="2800" b="1" dirty="0">
                <a:solidFill>
                  <a:schemeClr val="bg1"/>
                </a:solidFill>
              </a:rPr>
              <a:t>Project Interface</a:t>
            </a:r>
          </a:p>
        </p:txBody>
      </p:sp>
    </p:spTree>
    <p:extLst>
      <p:ext uri="{BB962C8B-B14F-4D97-AF65-F5344CB8AC3E}">
        <p14:creationId xmlns:p14="http://schemas.microsoft.com/office/powerpoint/2010/main" val="37972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87000"/>
          </a:schemeClr>
        </a:solidFill>
        <a:effectLst/>
      </p:bgPr>
    </p:bg>
    <p:spTree>
      <p:nvGrpSpPr>
        <p:cNvPr id="1" name=""/>
        <p:cNvGrpSpPr/>
        <p:nvPr/>
      </p:nvGrpSpPr>
      <p:grpSpPr>
        <a:xfrm>
          <a:off x="0" y="0"/>
          <a:ext cx="0" cy="0"/>
          <a:chOff x="0" y="0"/>
          <a:chExt cx="0" cy="0"/>
        </a:xfrm>
      </p:grpSpPr>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364" name="Picture 363">
            <a:extLst>
              <a:ext uri="{FF2B5EF4-FFF2-40B4-BE49-F238E27FC236}">
                <a16:creationId xmlns:a16="http://schemas.microsoft.com/office/drawing/2014/main" id="{FD02CFFC-9F8E-BF65-7660-504106DC0DB1}"/>
              </a:ext>
            </a:extLst>
          </p:cNvPr>
          <p:cNvPicPr>
            <a:picLocks noChangeAspect="1"/>
          </p:cNvPicPr>
          <p:nvPr/>
        </p:nvPicPr>
        <p:blipFill>
          <a:blip r:embed="rId2"/>
          <a:srcRect l="962" r="962"/>
          <a:stretch/>
        </p:blipFill>
        <p:spPr>
          <a:xfrm>
            <a:off x="1662545" y="1185528"/>
            <a:ext cx="8613549" cy="50496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66" name="TextBox 365">
            <a:extLst>
              <a:ext uri="{FF2B5EF4-FFF2-40B4-BE49-F238E27FC236}">
                <a16:creationId xmlns:a16="http://schemas.microsoft.com/office/drawing/2014/main" id="{CC93AA29-08D3-8514-C258-F707918F05D9}"/>
              </a:ext>
            </a:extLst>
          </p:cNvPr>
          <p:cNvSpPr txBox="1"/>
          <p:nvPr/>
        </p:nvSpPr>
        <p:spPr>
          <a:xfrm>
            <a:off x="4056185" y="391987"/>
            <a:ext cx="4079630" cy="461665"/>
          </a:xfrm>
          <a:prstGeom prst="rect">
            <a:avLst/>
          </a:prstGeom>
          <a:solidFill>
            <a:srgbClr val="C00000"/>
          </a:solidFill>
        </p:spPr>
        <p:txBody>
          <a:bodyPr wrap="square" rtlCol="0">
            <a:spAutoFit/>
          </a:bodyPr>
          <a:lstStyle/>
          <a:p>
            <a:r>
              <a:rPr lang="en-US" sz="2400" b="1" dirty="0"/>
              <a:t>Round Robin Interface</a:t>
            </a:r>
          </a:p>
        </p:txBody>
      </p:sp>
    </p:spTree>
    <p:extLst>
      <p:ext uri="{BB962C8B-B14F-4D97-AF65-F5344CB8AC3E}">
        <p14:creationId xmlns:p14="http://schemas.microsoft.com/office/powerpoint/2010/main" val="405507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anim calcmode="lin" valueType="num">
                                      <p:cBhvr>
                                        <p:cTn id="8" dur="1000" fill="hold"/>
                                        <p:tgtEl>
                                          <p:spTgt spid="364"/>
                                        </p:tgtEl>
                                        <p:attrNameLst>
                                          <p:attrName>ppt_x</p:attrName>
                                        </p:attrNameLst>
                                      </p:cBhvr>
                                      <p:tavLst>
                                        <p:tav tm="0">
                                          <p:val>
                                            <p:strVal val="#ppt_x"/>
                                          </p:val>
                                        </p:tav>
                                        <p:tav tm="100000">
                                          <p:val>
                                            <p:strVal val="#ppt_x"/>
                                          </p:val>
                                        </p:tav>
                                      </p:tavLst>
                                    </p:anim>
                                    <p:anim calcmode="lin" valueType="num">
                                      <p:cBhvr>
                                        <p:cTn id="9" dur="1000" fill="hold"/>
                                        <p:tgtEl>
                                          <p:spTgt spid="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7</a:t>
            </a:fld>
            <a:endParaRPr lang="en-US" dirty="0"/>
          </a:p>
        </p:txBody>
      </p:sp>
      <p:pic>
        <p:nvPicPr>
          <p:cNvPr id="12" name="Picture 11">
            <a:extLst>
              <a:ext uri="{FF2B5EF4-FFF2-40B4-BE49-F238E27FC236}">
                <a16:creationId xmlns:a16="http://schemas.microsoft.com/office/drawing/2014/main" id="{78E64426-C2F1-C426-EB46-BEEA2FDA699C}"/>
              </a:ext>
            </a:extLst>
          </p:cNvPr>
          <p:cNvPicPr>
            <a:picLocks noChangeAspect="1"/>
          </p:cNvPicPr>
          <p:nvPr/>
        </p:nvPicPr>
        <p:blipFill>
          <a:blip r:embed="rId2"/>
          <a:srcRect/>
          <a:stretch/>
        </p:blipFill>
        <p:spPr>
          <a:xfrm>
            <a:off x="3214023" y="626602"/>
            <a:ext cx="7956886" cy="5604796"/>
          </a:xfrm>
          <a:prstGeom prst="rect">
            <a:avLst/>
          </a:prstGeom>
        </p:spPr>
      </p:pic>
      <p:sp>
        <p:nvSpPr>
          <p:cNvPr id="13" name="TextBox 12">
            <a:extLst>
              <a:ext uri="{FF2B5EF4-FFF2-40B4-BE49-F238E27FC236}">
                <a16:creationId xmlns:a16="http://schemas.microsoft.com/office/drawing/2014/main" id="{E2FB1E2D-AB04-8835-D43F-44A909727C0C}"/>
              </a:ext>
            </a:extLst>
          </p:cNvPr>
          <p:cNvSpPr txBox="1"/>
          <p:nvPr/>
        </p:nvSpPr>
        <p:spPr>
          <a:xfrm rot="16200000">
            <a:off x="-393897" y="2729132"/>
            <a:ext cx="4079631" cy="646331"/>
          </a:xfrm>
          <a:prstGeom prst="rect">
            <a:avLst/>
          </a:prstGeom>
          <a:solidFill>
            <a:srgbClr val="C00000">
              <a:alpha val="83000"/>
            </a:srgbClr>
          </a:solidFill>
        </p:spPr>
        <p:txBody>
          <a:bodyPr wrap="square" rtlCol="0">
            <a:spAutoFit/>
          </a:bodyPr>
          <a:lstStyle/>
          <a:p>
            <a:r>
              <a:rPr lang="en-US" sz="3600" b="1" dirty="0">
                <a:solidFill>
                  <a:schemeClr val="bg1"/>
                </a:solidFill>
              </a:rPr>
              <a:t>Bankers Algorithm</a:t>
            </a:r>
          </a:p>
        </p:txBody>
      </p:sp>
    </p:spTree>
    <p:extLst>
      <p:ext uri="{BB962C8B-B14F-4D97-AF65-F5344CB8AC3E}">
        <p14:creationId xmlns:p14="http://schemas.microsoft.com/office/powerpoint/2010/main" val="7443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4895850" y="660401"/>
            <a:ext cx="3924300" cy="365126"/>
          </a:xfrm>
          <a:solidFill>
            <a:srgbClr val="C00000">
              <a:alpha val="87000"/>
            </a:srgbClr>
          </a:solidFill>
        </p:spPr>
        <p:txBody>
          <a:bodyPr>
            <a:normAutofit fontScale="90000"/>
          </a:bodyPr>
          <a:lstStyle/>
          <a:p>
            <a:pPr algn="ctr"/>
            <a:r>
              <a:rPr lang="en-US" b="1" dirty="0">
                <a:solidFill>
                  <a:schemeClr val="bg1"/>
                </a:solidFill>
              </a:rPr>
              <a:t>CONCLUSION</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209800" y="2128913"/>
            <a:ext cx="1342878" cy="459312"/>
          </a:xfrm>
        </p:spPr>
        <p:txBody>
          <a:bodyPr/>
          <a:lstStyle/>
          <a:p>
            <a:r>
              <a:rPr lang="en-US" sz="9600" dirty="0"/>
              <a:t>1</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076450" y="2725216"/>
            <a:ext cx="4245328" cy="1733895"/>
          </a:xfrm>
        </p:spPr>
        <p:txBody>
          <a:bodyPr>
            <a:normAutofit/>
          </a:bodyPr>
          <a:lstStyle/>
          <a:p>
            <a:pPr algn="just"/>
            <a:r>
              <a:rPr lang="en-US" sz="2000" dirty="0">
                <a:effectLst/>
                <a:latin typeface="Arial" panose="020B0604020202020204" pitchFamily="34" charset="0"/>
              </a:rPr>
              <a:t>We are trying to visualize different algorithms of Operating System. Through this visualization we can understand how operating system works on different circumstances</a:t>
            </a:r>
            <a:endParaRPr lang="en-US" sz="2000" dirty="0"/>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6977575" y="2913480"/>
            <a:ext cx="988239" cy="365126"/>
          </a:xfrm>
        </p:spPr>
        <p:txBody>
          <a:bodyPr/>
          <a:lstStyle/>
          <a:p>
            <a:r>
              <a:rPr lang="en-US" sz="8000" dirty="0"/>
              <a:t>2</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
        <p:nvSpPr>
          <p:cNvPr id="6" name="TextBox 5">
            <a:extLst>
              <a:ext uri="{FF2B5EF4-FFF2-40B4-BE49-F238E27FC236}">
                <a16:creationId xmlns:a16="http://schemas.microsoft.com/office/drawing/2014/main" id="{F6C5088F-1296-F785-BFC2-325C88FDFD28}"/>
              </a:ext>
            </a:extLst>
          </p:cNvPr>
          <p:cNvSpPr txBox="1"/>
          <p:nvPr/>
        </p:nvSpPr>
        <p:spPr>
          <a:xfrm>
            <a:off x="7224889" y="3278606"/>
            <a:ext cx="4128911" cy="1754326"/>
          </a:xfrm>
          <a:prstGeom prst="rect">
            <a:avLst/>
          </a:prstGeom>
          <a:noFill/>
        </p:spPr>
        <p:txBody>
          <a:bodyPr wrap="square" rtlCol="0">
            <a:spAutoFit/>
          </a:bodyPr>
          <a:lstStyle/>
          <a:p>
            <a:r>
              <a:rPr lang="en-BD" dirty="0"/>
              <a:t>This project will helpful for respective course teacher to make student understand this kind of algorithms which are used in OS with visualation and also student will understand these topic frequently.</a:t>
            </a:r>
          </a:p>
        </p:txBody>
      </p:sp>
    </p:spTree>
    <p:extLst>
      <p:ext uri="{BB962C8B-B14F-4D97-AF65-F5344CB8AC3E}">
        <p14:creationId xmlns:p14="http://schemas.microsoft.com/office/powerpoint/2010/main" val="166378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p:cTn id="25"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wipe(down)">
                                      <p:cBhvr>
                                        <p:cTn id="33" dur="580">
                                          <p:stCondLst>
                                            <p:cond delay="0"/>
                                          </p:stCondLst>
                                        </p:cTn>
                                        <p:tgtEl>
                                          <p:spTgt spid="5">
                                            <p:txEl>
                                              <p:pRg st="0" end="0"/>
                                            </p:txEl>
                                          </p:spTgt>
                                        </p:tgtEl>
                                      </p:cBhvr>
                                    </p:animEffect>
                                    <p:anim calcmode="lin" valueType="num">
                                      <p:cBhvr>
                                        <p:cTn id="34"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5">
                                            <p:txEl>
                                              <p:pRg st="0" end="0"/>
                                            </p:txEl>
                                          </p:spTgt>
                                        </p:tgtEl>
                                      </p:cBhvr>
                                      <p:to x="100000" y="60000"/>
                                    </p:animScale>
                                    <p:animScale>
                                      <p:cBhvr>
                                        <p:cTn id="40" dur="166" decel="50000">
                                          <p:stCondLst>
                                            <p:cond delay="676"/>
                                          </p:stCondLst>
                                        </p:cTn>
                                        <p:tgtEl>
                                          <p:spTgt spid="5">
                                            <p:txEl>
                                              <p:pRg st="0" end="0"/>
                                            </p:txEl>
                                          </p:spTgt>
                                        </p:tgtEl>
                                      </p:cBhvr>
                                      <p:to x="100000" y="100000"/>
                                    </p:animScale>
                                    <p:animScale>
                                      <p:cBhvr>
                                        <p:cTn id="41" dur="26">
                                          <p:stCondLst>
                                            <p:cond delay="1312"/>
                                          </p:stCondLst>
                                        </p:cTn>
                                        <p:tgtEl>
                                          <p:spTgt spid="5">
                                            <p:txEl>
                                              <p:pRg st="0" end="0"/>
                                            </p:txEl>
                                          </p:spTgt>
                                        </p:tgtEl>
                                      </p:cBhvr>
                                      <p:to x="100000" y="80000"/>
                                    </p:animScale>
                                    <p:animScale>
                                      <p:cBhvr>
                                        <p:cTn id="42" dur="166" decel="50000">
                                          <p:stCondLst>
                                            <p:cond delay="1338"/>
                                          </p:stCondLst>
                                        </p:cTn>
                                        <p:tgtEl>
                                          <p:spTgt spid="5">
                                            <p:txEl>
                                              <p:pRg st="0" end="0"/>
                                            </p:txEl>
                                          </p:spTgt>
                                        </p:tgtEl>
                                      </p:cBhvr>
                                      <p:to x="100000" y="100000"/>
                                    </p:animScale>
                                    <p:animScale>
                                      <p:cBhvr>
                                        <p:cTn id="43" dur="26">
                                          <p:stCondLst>
                                            <p:cond delay="1642"/>
                                          </p:stCondLst>
                                        </p:cTn>
                                        <p:tgtEl>
                                          <p:spTgt spid="5">
                                            <p:txEl>
                                              <p:pRg st="0" end="0"/>
                                            </p:txEl>
                                          </p:spTgt>
                                        </p:tgtEl>
                                      </p:cBhvr>
                                      <p:to x="100000" y="90000"/>
                                    </p:animScale>
                                    <p:animScale>
                                      <p:cBhvr>
                                        <p:cTn id="44" dur="166" decel="50000">
                                          <p:stCondLst>
                                            <p:cond delay="1668"/>
                                          </p:stCondLst>
                                        </p:cTn>
                                        <p:tgtEl>
                                          <p:spTgt spid="5">
                                            <p:txEl>
                                              <p:pRg st="0" end="0"/>
                                            </p:txEl>
                                          </p:spTgt>
                                        </p:tgtEl>
                                      </p:cBhvr>
                                      <p:to x="100000" y="100000"/>
                                    </p:animScale>
                                    <p:animScale>
                                      <p:cBhvr>
                                        <p:cTn id="45" dur="26">
                                          <p:stCondLst>
                                            <p:cond delay="1808"/>
                                          </p:stCondLst>
                                        </p:cTn>
                                        <p:tgtEl>
                                          <p:spTgt spid="5">
                                            <p:txEl>
                                              <p:pRg st="0" end="0"/>
                                            </p:txEl>
                                          </p:spTgt>
                                        </p:tgtEl>
                                      </p:cBhvr>
                                      <p:to x="100000" y="95000"/>
                                    </p:animScale>
                                    <p:animScale>
                                      <p:cBhvr>
                                        <p:cTn id="46" dur="166" decel="50000">
                                          <p:stCondLst>
                                            <p:cond delay="1834"/>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alpha val="9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199" y="1615736"/>
            <a:ext cx="5186289" cy="1524735"/>
          </a:xfrm>
        </p:spPr>
        <p:txBody>
          <a:bodyPr/>
          <a:lstStyle/>
          <a:p>
            <a:r>
              <a:rPr lang="en-US" sz="66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6086622" cy="1371997"/>
          </a:xfrm>
        </p:spPr>
        <p:txBody>
          <a:bodyPr>
            <a:noAutofit/>
          </a:bodyPr>
          <a:lstStyle/>
          <a:p>
            <a:r>
              <a:rPr lang="en-US" sz="4800" b="1" dirty="0">
                <a:solidFill>
                  <a:srgbClr val="C00000"/>
                </a:solidFill>
              </a:rPr>
              <a:t>“</a:t>
            </a:r>
            <a:r>
              <a:rPr lang="en-US" sz="3200" b="1" dirty="0">
                <a:solidFill>
                  <a:srgbClr val="C00000"/>
                </a:solidFill>
              </a:rPr>
              <a:t>War will never cease to exist</a:t>
            </a:r>
            <a:r>
              <a:rPr lang="en-US" sz="4800" b="1" dirty="0">
                <a:solidFill>
                  <a:srgbClr val="C00000"/>
                </a:solidFill>
              </a:rPr>
              <a:t>”</a:t>
            </a:r>
            <a:endParaRPr lang="en-US" sz="3200" dirty="0">
              <a:solidFill>
                <a:srgbClr val="C00000"/>
              </a:solidFill>
            </a:endParaRP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96978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389</TotalTime>
  <Words>169</Words>
  <Application>Microsoft Macintosh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Cooper Black</vt:lpstr>
      <vt:lpstr>Tenorite</vt:lpstr>
      <vt:lpstr>Times New Roman</vt:lpstr>
      <vt:lpstr>Office Theme</vt:lpstr>
      <vt:lpstr>Scheduling and deadlock visualization</vt:lpstr>
      <vt:lpstr>MEET OUR TEAM</vt:lpstr>
      <vt:lpstr>GOALS OF PROJECT</vt:lpstr>
      <vt:lpstr>Project Related Software &amp; languages</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Toll Collection Sensoric System</dc:title>
  <dc:creator>Syed Mohiuzzaman</dc:creator>
  <cp:lastModifiedBy>10020</cp:lastModifiedBy>
  <cp:revision>5</cp:revision>
  <dcterms:created xsi:type="dcterms:W3CDTF">2022-12-23T17:42:49Z</dcterms:created>
  <dcterms:modified xsi:type="dcterms:W3CDTF">2023-06-13T05:19:57Z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